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8"/>
  </p:notesMasterIdLst>
  <p:sldIdLst>
    <p:sldId id="1100" r:id="rId2"/>
    <p:sldId id="1598" r:id="rId3"/>
    <p:sldId id="1337" r:id="rId4"/>
    <p:sldId id="1542" r:id="rId5"/>
    <p:sldId id="1543" r:id="rId6"/>
    <p:sldId id="1599" r:id="rId7"/>
    <p:sldId id="1600" r:id="rId8"/>
    <p:sldId id="1605" r:id="rId9"/>
    <p:sldId id="1604" r:id="rId10"/>
    <p:sldId id="1611" r:id="rId11"/>
    <p:sldId id="1616" r:id="rId12"/>
    <p:sldId id="1603" r:id="rId13"/>
    <p:sldId id="1607" r:id="rId14"/>
    <p:sldId id="1608" r:id="rId15"/>
    <p:sldId id="1617" r:id="rId16"/>
    <p:sldId id="1618" r:id="rId17"/>
    <p:sldId id="1619" r:id="rId18"/>
    <p:sldId id="1620" r:id="rId19"/>
    <p:sldId id="1621" r:id="rId20"/>
    <p:sldId id="1622" r:id="rId21"/>
    <p:sldId id="1623" r:id="rId22"/>
    <p:sldId id="1615" r:id="rId23"/>
    <p:sldId id="1613" r:id="rId24"/>
    <p:sldId id="1634" r:id="rId25"/>
    <p:sldId id="1629" r:id="rId26"/>
    <p:sldId id="1633" r:id="rId27"/>
    <p:sldId id="1636" r:id="rId28"/>
    <p:sldId id="1602" r:id="rId29"/>
    <p:sldId id="1626" r:id="rId30"/>
    <p:sldId id="1627" r:id="rId31"/>
    <p:sldId id="1630" r:id="rId32"/>
    <p:sldId id="1631" r:id="rId33"/>
    <p:sldId id="1635" r:id="rId34"/>
    <p:sldId id="951" r:id="rId35"/>
    <p:sldId id="1597" r:id="rId36"/>
    <p:sldId id="952" r:id="rId3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  <a:srgbClr val="FFCC00"/>
    <a:srgbClr val="000099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3" autoAdjust="0"/>
    <p:restoredTop sz="96433" autoAdjust="0"/>
  </p:normalViewPr>
  <p:slideViewPr>
    <p:cSldViewPr snapToGrid="0" snapToObjects="1">
      <p:cViewPr varScale="1">
        <p:scale>
          <a:sx n="109" d="100"/>
          <a:sy n="109" d="100"/>
        </p:scale>
        <p:origin x="9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417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ARM = Acorn RISC Machine (now “Advanced”)</a:t>
            </a:r>
            <a:br>
              <a:rPr lang="en-US" dirty="0" smtClean="0"/>
            </a:br>
            <a:r>
              <a:rPr lang="en-US" dirty="0" smtClean="0"/>
              <a:t>RISC =</a:t>
            </a:r>
            <a:r>
              <a:rPr lang="en-US" baseline="0" dirty="0" smtClean="0"/>
              <a:t> Reduced Instruction Set Computing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789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18 – String Formatting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Formatting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201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print("Welcome to {}!".format(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Welcome to 201!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print("Welcome to {:5d}!".format(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Welcome to   201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</a:p>
          <a:p>
            <a:pPr marL="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print("Welcome to {:05d}!".format(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Welcome to 00201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032648" y="2618812"/>
            <a:ext cx="357981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If nothing is specified, no formatting is applied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2648" y="4067671"/>
            <a:ext cx="357981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Specifying “too many” digits will add padding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32648" y="5516530"/>
            <a:ext cx="357981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Adding a zero in front will make the padding be zeros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US" sz="3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US" sz="3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: 0 # d }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Formatting “Rules”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813833" y="2312120"/>
            <a:ext cx="19431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Will create leading zeros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39679" y="3044623"/>
            <a:ext cx="1927521" cy="97810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76983" y="1917311"/>
            <a:ext cx="2991375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Minimum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number of digits displayed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834466" y="2632084"/>
            <a:ext cx="0" cy="1390642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3633" y="4733935"/>
            <a:ext cx="2236544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(In actual code, </a:t>
            </a:r>
            <a:r>
              <a:rPr lang="en-US" sz="2400" u="sng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don’t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leave spaces between anything.)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03378" y="4916458"/>
            <a:ext cx="3129961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Must always contain the opening and closing curly braces, the colon, and the '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' specifier.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5903378" y="4527477"/>
            <a:ext cx="189906" cy="629030"/>
          </a:xfrm>
          <a:prstGeom prst="straightConnector1">
            <a:avLst/>
          </a:prstGeom>
          <a:ln w="57150">
            <a:solidFill>
              <a:srgbClr val="0070C0">
                <a:alpha val="50000"/>
              </a:srgb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3242733" y="4544576"/>
            <a:ext cx="2850550" cy="619432"/>
          </a:xfrm>
          <a:prstGeom prst="straightConnector1">
            <a:avLst/>
          </a:prstGeom>
          <a:ln w="57150">
            <a:solidFill>
              <a:srgbClr val="0070C0">
                <a:alpha val="50000"/>
              </a:srgb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3843867" y="4419381"/>
            <a:ext cx="2249417" cy="737127"/>
          </a:xfrm>
          <a:prstGeom prst="straightConnector1">
            <a:avLst/>
          </a:prstGeom>
          <a:ln w="57150">
            <a:solidFill>
              <a:srgbClr val="0070C0">
                <a:alpha val="50000"/>
              </a:srgb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5537200" y="4551333"/>
            <a:ext cx="556083" cy="605173"/>
          </a:xfrm>
          <a:prstGeom prst="straightConnector1">
            <a:avLst/>
          </a:prstGeom>
          <a:ln w="57150">
            <a:solidFill>
              <a:srgbClr val="0070C0">
                <a:alpha val="50000"/>
              </a:srgb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5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 Formatting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midAvg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142.86581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print("The midterm average was {:2.0}".format(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midAvg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midterm average was 1e+02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print("The midterm average was {:2.0f}".format(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midAvg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midterm average was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143</a:t>
            </a:r>
          </a:p>
          <a:p>
            <a:pPr marL="0" lvl="1" indent="0"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print("The midterm average was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{:3.1f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}".format(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midAvg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midterm average was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142.9</a:t>
            </a:r>
          </a:p>
          <a:p>
            <a:pPr marL="0" lvl="1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print("The midterm average was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{:1.3f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}".format(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midAvg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midterm average was 142.866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158716" y="3627582"/>
            <a:ext cx="349515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Need to specify that it’s a float to prevent truncation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488511" y="3141133"/>
            <a:ext cx="0" cy="589897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1999" y="5601579"/>
            <a:ext cx="3742267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Floats will never “lose” the numbers before the decimal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07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 Formatting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midAvg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142.86581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print("The midterm average was {:15f}".format(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midAvg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midterm average was  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142.865810</a:t>
            </a:r>
          </a:p>
          <a:p>
            <a:pPr marL="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print("The midterm average was {:015f}".format(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midAvg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midterm average was 00000142.865810</a:t>
            </a:r>
          </a:p>
          <a:p>
            <a:pPr marL="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print("The midterm average was {:.9f}".format(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midAvg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midterm average was 142.865810000</a:t>
            </a:r>
          </a:p>
          <a:p>
            <a:pPr marL="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496449" y="2627842"/>
            <a:ext cx="349515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Specifying “too many” digits will add padding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54115" y="3907795"/>
            <a:ext cx="357981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Adding a zero in front will make the padding be zeros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64667" y="5281627"/>
            <a:ext cx="3869266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“Too many” digits after the period will add trailing zeros to the decimal (never spaces)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24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US" sz="3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US" sz="3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: 0 # . # f }</a:t>
            </a:r>
            <a:r>
              <a:rPr lang="en-US" sz="36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 Formatting “Rules”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83633" y="2307424"/>
            <a:ext cx="19431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Will create leading zeros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09479" y="3039927"/>
            <a:ext cx="1695721" cy="97810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64599" y="1839598"/>
            <a:ext cx="3369732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Minimum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number of </a:t>
            </a:r>
            <a:r>
              <a:rPr lang="en-US" sz="2400" i="1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total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characters displayed (including "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")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148666" y="2912533"/>
            <a:ext cx="423334" cy="1061297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30406" y="5248700"/>
            <a:ext cx="271648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Will automatically round, or will pad with trailing zeros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02009" y="5017868"/>
            <a:ext cx="294745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Maximum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number of digits after decimal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248673" y="4511609"/>
            <a:ext cx="0" cy="589897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83633" y="4733935"/>
            <a:ext cx="2236544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(In actual code, </a:t>
            </a:r>
            <a:r>
              <a:rPr lang="en-US" sz="2400" u="sng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don’t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leave spaces between anything.)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40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20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Formatting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best = "dogs"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print("{} are the best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animal".format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(best))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dogs are the best animal</a:t>
            </a:r>
          </a:p>
          <a:p>
            <a:pPr marL="0" lvl="1" indent="0"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print("{:7s} are the best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animal".format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(best))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dogs    are the best animal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print("{:07s} are the best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animal".format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(best))</a:t>
            </a:r>
          </a:p>
          <a:p>
            <a:pPr marL="0" lvl="1" indent="0">
              <a:buNone/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File "&lt;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&gt;", line 1, in &lt;module&gt;</a:t>
            </a:r>
          </a:p>
          <a:p>
            <a:pPr marL="0" lvl="1" indent="0">
              <a:buNone/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ValueError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'=' alignment not allowed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in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format specifier</a:t>
            </a:r>
          </a:p>
          <a:p>
            <a:pPr marL="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267848" y="2621424"/>
            <a:ext cx="357981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If nothing is specified, no formatting is applied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67848" y="3953553"/>
            <a:ext cx="357981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Specifying “too many” characters will add padding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67848" y="5285681"/>
            <a:ext cx="357981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Doesn’t work with strings!</a:t>
            </a:r>
            <a:b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</a:b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(At least, not by itself.)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07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US" sz="3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US" sz="3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: # s }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Formatting “Rules”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4214511" y="1917311"/>
            <a:ext cx="2991375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Minimum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number of characters displayed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571994" y="2632084"/>
            <a:ext cx="0" cy="1390642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3633" y="4733935"/>
            <a:ext cx="2236544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(In actual code, </a:t>
            </a:r>
            <a:r>
              <a:rPr lang="en-US" sz="2400" u="sng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don’t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leave spaces between anything.)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476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String Formatting on </a:t>
            </a:r>
            <a:br>
              <a:rPr lang="en-US" dirty="0" smtClean="0"/>
            </a:br>
            <a:r>
              <a:rPr lang="en-US" dirty="0" smtClean="0"/>
              <a:t>Multiple Items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71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to Multiple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apply string formatting to more than one variable (or literal) within a string, simply use</a:t>
            </a:r>
          </a:p>
          <a:p>
            <a:pPr lvl="1"/>
            <a:r>
              <a:rPr lang="en-US" dirty="0" smtClean="0"/>
              <a:t>Two sets 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{} </a:t>
            </a:r>
            <a:r>
              <a:rPr lang="en-US" dirty="0" smtClean="0"/>
              <a:t>braces with formatting info</a:t>
            </a:r>
          </a:p>
          <a:p>
            <a:pPr lvl="1"/>
            <a:r>
              <a:rPr lang="en-US" dirty="0" smtClean="0"/>
              <a:t>Two items in the parentheses at the end</a:t>
            </a:r>
          </a:p>
          <a:p>
            <a:pPr lvl="3"/>
            <a:endParaRPr lang="en-US" dirty="0" smtClean="0"/>
          </a:p>
          <a:p>
            <a:pPr marL="0" lvl="1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major = "CMSC"</a:t>
            </a:r>
          </a:p>
          <a:p>
            <a:pPr marL="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print("Ready for {:10s} {:04d}?".format(major, 202))</a:t>
            </a:r>
          </a:p>
          <a:p>
            <a:pPr marL="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Ready for CMSC       0202?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4"/>
            <a:endParaRPr lang="en-US" dirty="0"/>
          </a:p>
          <a:p>
            <a:r>
              <a:rPr lang="en-US" dirty="0" smtClean="0"/>
              <a:t>Will be matched up based on their order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192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Multiple Item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686800" cy="4517689"/>
          </a:xfrm>
        </p:spPr>
        <p:txBody>
          <a:bodyPr/>
          <a:lstStyle/>
          <a:p>
            <a:r>
              <a:rPr lang="en-US" dirty="0" smtClean="0"/>
              <a:t>If there are too many items</a:t>
            </a:r>
          </a:p>
          <a:p>
            <a:pPr lvl="1"/>
            <a:r>
              <a:rPr lang="en-US" dirty="0" smtClean="0"/>
              <a:t>Python ignores the extra ones at the end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print("It's {:10s} {:2d}, {:4d}".format("April", 16, 2018, "MD"))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It's April      16,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2018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sz="1400" dirty="0" smtClean="0"/>
          </a:p>
          <a:p>
            <a:r>
              <a:rPr lang="en-US" dirty="0" smtClean="0"/>
              <a:t>If there are too many sets 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{} </a:t>
            </a:r>
            <a:r>
              <a:rPr lang="en-US" dirty="0" smtClean="0"/>
              <a:t>braces</a:t>
            </a:r>
          </a:p>
          <a:p>
            <a:pPr lvl="1"/>
            <a:r>
              <a:rPr lang="en-US" dirty="0" smtClean="0"/>
              <a:t>Python will throw an error</a:t>
            </a:r>
          </a:p>
          <a:p>
            <a:pPr marL="45720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print("It's {:10s} {:2d}, {:4d}".format("April", 16))</a:t>
            </a:r>
          </a:p>
          <a:p>
            <a:pPr marL="457200" indent="0">
              <a:buNone/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marL="45720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File "&lt;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&gt;", line 1, in &lt;module&gt;</a:t>
            </a:r>
          </a:p>
          <a:p>
            <a:pPr marL="457200" indent="0">
              <a:buNone/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IndexError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tuple index out of range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723647" y="6149187"/>
            <a:ext cx="1965953" cy="40011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The what index?</a:t>
            </a:r>
            <a:endParaRPr lang="en-US" sz="20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393775" y="5843963"/>
            <a:ext cx="1492425" cy="361351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</a:p>
          <a:p>
            <a:pPr lvl="1"/>
            <a:r>
              <a:rPr lang="en-US" sz="3200" dirty="0" smtClean="0"/>
              <a:t>Recursion</a:t>
            </a:r>
            <a:endParaRPr lang="en-US" dirty="0" smtClean="0"/>
          </a:p>
          <a:p>
            <a:pPr lvl="2"/>
            <a:r>
              <a:rPr lang="en-US" sz="3200" dirty="0" smtClean="0"/>
              <a:t>Recursion</a:t>
            </a:r>
            <a:endParaRPr lang="en-US" dirty="0" smtClean="0"/>
          </a:p>
          <a:p>
            <a:r>
              <a:rPr lang="en-US" dirty="0" smtClean="0"/>
              <a:t>Fibonacci Sequences</a:t>
            </a:r>
          </a:p>
          <a:p>
            <a:r>
              <a:rPr lang="en-US" sz="3200" dirty="0" smtClean="0"/>
              <a:t>Recursion vs Iteration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348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Side Note: 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Tuples are a data structure nearly identical in behavior to lists</a:t>
            </a:r>
          </a:p>
          <a:p>
            <a:pPr lvl="1"/>
            <a:r>
              <a:rPr lang="en-US" sz="3200" dirty="0"/>
              <a:t>Lists use square brackets		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]</a:t>
            </a:r>
          </a:p>
          <a:p>
            <a:pPr lvl="1"/>
            <a:r>
              <a:rPr lang="en-US" sz="3200" dirty="0"/>
              <a:t>Tuples use parentheses		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)</a:t>
            </a:r>
          </a:p>
          <a:p>
            <a:pPr lvl="3"/>
            <a:endParaRPr lang="en-US" dirty="0"/>
          </a:p>
          <a:p>
            <a:r>
              <a:rPr lang="en-US" dirty="0" smtClean="0"/>
              <a:t>Tuples are </a:t>
            </a:r>
            <a:r>
              <a:rPr lang="en-US" i="1" u="sng" dirty="0" smtClean="0"/>
              <a:t>im</a:t>
            </a:r>
            <a:r>
              <a:rPr lang="en-US" dirty="0" smtClean="0"/>
              <a:t>mutable</a:t>
            </a:r>
          </a:p>
          <a:p>
            <a:pPr lvl="1"/>
            <a:r>
              <a:rPr lang="en-US" dirty="0" smtClean="0"/>
              <a:t>Can be indexed, sliced, concatenated, etc.</a:t>
            </a:r>
          </a:p>
          <a:p>
            <a:pPr lvl="1"/>
            <a:r>
              <a:rPr lang="en-US" dirty="0" smtClean="0"/>
              <a:t>Does not allow “in place” editing or appending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797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Getting Fancy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69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Alignment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left, right, or center align with formatting:</a:t>
            </a:r>
          </a:p>
          <a:p>
            <a:pPr lvl="1"/>
            <a:r>
              <a:rPr lang="en-US" sz="2400" dirty="0" smtClean="0"/>
              <a:t>Left		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endParaRPr lang="en-US" sz="2400" dirty="0" smtClean="0"/>
          </a:p>
          <a:p>
            <a:pPr lvl="1"/>
            <a:r>
              <a:rPr lang="en-US" sz="2400" dirty="0" smtClean="0"/>
              <a:t>Right	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2400" dirty="0" smtClean="0"/>
          </a:p>
          <a:p>
            <a:pPr lvl="1"/>
            <a:r>
              <a:rPr lang="en-US" sz="2400" dirty="0" smtClean="0"/>
              <a:t>Center	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^</a:t>
            </a:r>
            <a:endParaRPr lang="en-US" sz="2400" dirty="0" smtClean="0"/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print("why not {:6s}?".format("both"))  # default</a:t>
            </a:r>
          </a:p>
          <a:p>
            <a:pPr marL="457200" lvl="1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why not both  ?</a:t>
            </a:r>
          </a:p>
          <a:p>
            <a:pPr marL="457200" lvl="1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print("why not {:&gt;6s}?".format("both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")) # right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why not   both?</a:t>
            </a:r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print("why not {:^6s}?".format("both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")) # center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why not  both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</a:p>
          <a:p>
            <a:pPr marL="45720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537379" y="2592620"/>
            <a:ext cx="3645935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In Python 3, left is the default for strings, and right is default for numbers 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85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Padding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Default padding for strings is spaces</a:t>
            </a:r>
          </a:p>
          <a:p>
            <a:r>
              <a:rPr lang="en-US" dirty="0" smtClean="0"/>
              <a:t>Default padding for numbers is zeros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Can replace padding with any single character</a:t>
            </a:r>
          </a:p>
          <a:p>
            <a:pPr lvl="1"/>
            <a:r>
              <a:rPr lang="en-US" dirty="0" smtClean="0"/>
              <a:t>To prevent errors, specify the alignment too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print("why not {:+&lt;6s}?".format("both"))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why not both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++?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print("Is this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{:~^8d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}?".format(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currYear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Is this ~~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2018~~?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625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17467" cy="4517689"/>
          </a:xfrm>
        </p:spPr>
        <p:txBody>
          <a:bodyPr/>
          <a:lstStyle/>
          <a:p>
            <a:r>
              <a:rPr lang="en-US" dirty="0" smtClean="0"/>
              <a:t>You can use variables for any of the values in </a:t>
            </a:r>
            <a:br>
              <a:rPr lang="en-US" dirty="0" smtClean="0"/>
            </a:br>
            <a:r>
              <a:rPr lang="en-US" dirty="0" smtClean="0"/>
              <a:t>the formatting (size, padding character, etc.)</a:t>
            </a:r>
          </a:p>
          <a:p>
            <a:pPr lvl="1"/>
            <a:r>
              <a:rPr lang="en-US" dirty="0" smtClean="0"/>
              <a:t>Must use concatenation to put together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c = "~"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 ("why not {:" + c + "^7d}?").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format(2))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why not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~~~2~~~?</a:t>
            </a:r>
          </a:p>
          <a:p>
            <a:pPr lvl="3"/>
            <a:endParaRPr lang="en-US" dirty="0"/>
          </a:p>
          <a:p>
            <a:r>
              <a:rPr lang="en-US" dirty="0" smtClean="0"/>
              <a:t>A better way is to make the string first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sentence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"why not {:" + c + "^7d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}?“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sentence.format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(2))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596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US" sz="3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US" sz="3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: X &lt; </a:t>
            </a:r>
            <a:r>
              <a:rPr lang="en-US" sz="3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otherStuff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“Rules” for Fancy Stuff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354667" y="2261456"/>
            <a:ext cx="2746485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Padding character comes right after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076306" y="3064933"/>
            <a:ext cx="0" cy="95779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3633" y="4733935"/>
            <a:ext cx="2236544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(In actual code, </a:t>
            </a:r>
            <a:r>
              <a:rPr lang="en-US" sz="2400" u="sng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don’t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leave spaces between anything.)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01065" y="2496408"/>
            <a:ext cx="364546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Must have an alignment if you have padding character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601240" y="3234267"/>
            <a:ext cx="1114693" cy="80430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70400" y="5388582"/>
            <a:ext cx="3541973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All the other formatting info comes </a:t>
            </a:r>
            <a:r>
              <a:rPr lang="en-US" sz="2400" u="sng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after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these two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425680" y="4545545"/>
            <a:ext cx="0" cy="923922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65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Usage of Formatting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686800" cy="4517689"/>
          </a:xfrm>
        </p:spPr>
        <p:txBody>
          <a:bodyPr/>
          <a:lstStyle/>
          <a:p>
            <a:pPr marL="0" lvl="1" indent="0">
              <a:buNone/>
            </a:pPr>
            <a:r>
              <a:rPr lang="it-IT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kennel </a:t>
            </a:r>
            <a:r>
              <a:rPr lang="it-IT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[</a:t>
            </a:r>
            <a:r>
              <a:rPr lang="it-IT" sz="1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"Akita"</a:t>
            </a:r>
            <a:r>
              <a:rPr lang="it-IT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it-IT" sz="1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"Boxer"</a:t>
            </a:r>
            <a:r>
              <a:rPr lang="it-IT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it-IT" sz="1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"Collie"</a:t>
            </a:r>
            <a:r>
              <a:rPr lang="it-IT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it-IT" sz="1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"Dalmatian"</a:t>
            </a:r>
            <a:r>
              <a:rPr lang="it-IT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it-IT" sz="1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"Eurasier</a:t>
            </a:r>
            <a:r>
              <a:rPr lang="it-IT" sz="18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it-IT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lvl="1" indent="0">
              <a:buNone/>
            </a:pPr>
            <a:r>
              <a:rPr lang="en-US" sz="18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(kennel)):</a:t>
            </a:r>
          </a:p>
          <a:p>
            <a:pPr marL="0" lvl="1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"There is a </a:t>
            </a:r>
            <a:r>
              <a:rPr lang="en-US" sz="18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{:&gt;10s</a:t>
            </a:r>
            <a:r>
              <a:rPr lang="en-US" sz="1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in </a:t>
            </a:r>
            <a:r>
              <a:rPr lang="en-US" sz="1800" b="1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pen</a:t>
            </a:r>
            <a:r>
              <a:rPr lang="en-US" sz="1800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.format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(kennel[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What would the outcome be here?</a:t>
            </a:r>
            <a:endParaRPr lang="en-US" dirty="0"/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There is a      Akita in pen 0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There is a      Boxer in pen 1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There is a     Collie in pen 2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There is a  Dalmatian in pen 3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There is a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Eurasier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pen 4</a:t>
            </a: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89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String Formatting Exercises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33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"My dog {}."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.format(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"Hrabowski"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dirty="0" smtClean="0"/>
          </a:p>
          <a:p>
            <a:r>
              <a:rPr lang="en-US" dirty="0" smtClean="0"/>
              <a:t>What formatting is needed for each outcome?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dog   Hrabowski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My dog Hrabowski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My dog _Hrabowski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_.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My dog _Hrabowski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__.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2802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"My dog {}."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.format(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"Hrabowski"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dirty="0" smtClean="0"/>
          </a:p>
          <a:p>
            <a:r>
              <a:rPr lang="en-US" dirty="0" smtClean="0"/>
              <a:t>What formatting is needed for each outcome?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dog   Hrabowski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{:&gt;11s}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My dog Hrabowski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{:&lt;11s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My dog _Hrabowski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_.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{:_^11s}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My dog _Hrabowski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__.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{:_^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12s}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866449" y="3204244"/>
            <a:ext cx="2991375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Left aligned is default, so specifying isn’t technically necessary.</a:t>
            </a:r>
          </a:p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{:11s}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827866" y="4530726"/>
            <a:ext cx="2150534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83292" y="5292546"/>
            <a:ext cx="3659484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If perfect centering isn’t possible, the extra character goes on the right.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988733" y="6272256"/>
            <a:ext cx="2150534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62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31358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Formatting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3.1415926535897932384626433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"Isn't {} </a:t>
            </a:r>
            <a:r>
              <a:rPr lang="en-US" sz="2400" b="1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great?"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.format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(PI))</a:t>
            </a:r>
            <a:endParaRPr lang="en-US" dirty="0" smtClean="0"/>
          </a:p>
          <a:p>
            <a:r>
              <a:rPr lang="en-US" dirty="0" smtClean="0"/>
              <a:t>What formatting is needed for each outcome?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Isn't 3.141593 great?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Isn't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3.141593 great?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Isn't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003.14 great?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161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Formatting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3.1415926535897932384626433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"Isn't {} </a:t>
            </a:r>
            <a:r>
              <a:rPr lang="en-US" sz="2400" b="1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great?"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.format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(PI))</a:t>
            </a:r>
            <a:endParaRPr lang="en-US" dirty="0" smtClean="0"/>
          </a:p>
          <a:p>
            <a:r>
              <a:rPr lang="en-US" dirty="0" smtClean="0"/>
              <a:t>What formatting is needed for each outcome?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Isn't 3.141593 great?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{:.6f}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Isn't   3.141593 great?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{:10f}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Isn't 003.14 great?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{:06.2f}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739460" y="3456427"/>
            <a:ext cx="2558818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The </a:t>
            </a:r>
            <a:r>
              <a:rPr lang="en-US" sz="2400" u="sng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default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is also 6 decimal values.</a:t>
            </a:r>
          </a:p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{:f}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650066" y="4056592"/>
            <a:ext cx="3200401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19518" y="5276671"/>
            <a:ext cx="2872081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Padding numbers with zeros doesn’t require an alignment.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030125" y="5876836"/>
            <a:ext cx="3200401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2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 More Formatting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93667" cy="4517689"/>
          </a:xfrm>
        </p:spPr>
        <p:txBody>
          <a:bodyPr/>
          <a:lstStyle/>
          <a:p>
            <a:r>
              <a:rPr lang="en-US" dirty="0" smtClean="0"/>
              <a:t>What formatting would be generated here?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"{: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1.3f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format(PI))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"{:*^10s} is </a:t>
            </a:r>
            <a:r>
              <a:rPr lang="en-US" sz="2400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great!"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.format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"Neary"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"It's over {:0&lt;4d}!"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.format(9))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1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1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"{:&gt;7s} {:^^7s}"</a:t>
            </a: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.format(</a:t>
            </a:r>
            <a:r>
              <a:rPr lang="en-US" sz="21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1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"world</a:t>
            </a:r>
            <a:r>
              <a:rPr lang="en-US" sz="21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2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351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 More Formatting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93667" cy="4517689"/>
          </a:xfrm>
        </p:spPr>
        <p:txBody>
          <a:bodyPr/>
          <a:lstStyle/>
          <a:p>
            <a:r>
              <a:rPr lang="en-US" dirty="0" smtClean="0"/>
              <a:t>What formatting would be generated here?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"{: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1.3f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format(PI))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3.142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"{:*^10s} is </a:t>
            </a:r>
            <a:r>
              <a:rPr lang="en-US" sz="2400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great!"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.format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"Neary"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**Neary*** is great!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"It's over {:0&lt;4d}!"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.format(9))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It's over 9000!</a:t>
            </a:r>
          </a:p>
          <a:p>
            <a:pPr marL="457200" lvl="1" indent="0">
              <a:buNone/>
            </a:pPr>
            <a:r>
              <a:rPr lang="en-US" sz="21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1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"{:&gt;7s} {:^^7s}"</a:t>
            </a: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.format(</a:t>
            </a:r>
            <a:r>
              <a:rPr lang="en-US" sz="21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1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"world"</a:t>
            </a: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Hello ^world^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913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686801" cy="4517689"/>
          </a:xfrm>
        </p:spPr>
        <p:txBody>
          <a:bodyPr/>
          <a:lstStyle/>
          <a:p>
            <a:r>
              <a:rPr lang="en-US" dirty="0" smtClean="0"/>
              <a:t>Sophie Wilson</a:t>
            </a:r>
          </a:p>
          <a:p>
            <a:pPr lvl="1"/>
            <a:r>
              <a:rPr lang="en-US" dirty="0" smtClean="0"/>
              <a:t>Designed the Acorn</a:t>
            </a:r>
            <a:br>
              <a:rPr lang="en-US" dirty="0" smtClean="0"/>
            </a:br>
            <a:r>
              <a:rPr lang="en-US" dirty="0" smtClean="0"/>
              <a:t>Micro-Computer in 1979</a:t>
            </a:r>
          </a:p>
          <a:p>
            <a:pPr lvl="2"/>
            <a:r>
              <a:rPr lang="en-US" dirty="0" smtClean="0"/>
              <a:t>Wrote BBC BASIC, the</a:t>
            </a:r>
            <a:br>
              <a:rPr lang="en-US" dirty="0" smtClean="0"/>
            </a:br>
            <a:r>
              <a:rPr lang="en-US" dirty="0" smtClean="0"/>
              <a:t>programming language</a:t>
            </a:r>
            <a:endParaRPr lang="en-US" dirty="0" smtClean="0"/>
          </a:p>
          <a:p>
            <a:pPr lvl="1"/>
            <a:r>
              <a:rPr lang="en-US" dirty="0" smtClean="0"/>
              <a:t>Designed the instruction</a:t>
            </a:r>
            <a:br>
              <a:rPr lang="en-US" dirty="0" smtClean="0"/>
            </a:br>
            <a:r>
              <a:rPr lang="en-US" dirty="0" smtClean="0"/>
              <a:t>set of the ARM processor</a:t>
            </a:r>
          </a:p>
          <a:p>
            <a:pPr lvl="2"/>
            <a:r>
              <a:rPr lang="en-US" dirty="0" smtClean="0"/>
              <a:t>Most widely-used </a:t>
            </a:r>
            <a:br>
              <a:rPr lang="en-US" dirty="0" smtClean="0"/>
            </a:br>
            <a:r>
              <a:rPr lang="en-US" dirty="0" smtClean="0"/>
              <a:t>architecture in modern</a:t>
            </a:r>
            <a:br>
              <a:rPr lang="en-US" dirty="0" smtClean="0"/>
            </a:br>
            <a:r>
              <a:rPr lang="en-US" dirty="0" smtClean="0"/>
              <a:t>smartphones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22770" y="1051856"/>
            <a:ext cx="46984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CS History</a:t>
            </a:r>
            <a:endParaRPr lang="en-US" sz="5400" b="1" dirty="0">
              <a:ln/>
              <a:pattFill prst="dkUpDiag">
                <a:fgClr>
                  <a:prstClr val="white">
                    <a:lumMod val="50000"/>
                  </a:prstClr>
                </a:fgClr>
                <a:bgClr>
                  <a:prstClr val="black">
                    <a:lumMod val="75000"/>
                    <a:lumOff val="25000"/>
                  </a:prstClr>
                </a:bgClr>
              </a:pattFill>
              <a:effectLst>
                <a:outerShdw blurRad="38100" dist="19050" dir="2700000" algn="tl" rotWithShape="0">
                  <a:prstClr val="black">
                    <a:lumMod val="50000"/>
                    <a:alpha val="40000"/>
                  </a:prstClr>
                </a:outerShdw>
              </a:effectLst>
              <a:ea typeface="ＭＳ Ｐゴシック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013" y="3141112"/>
            <a:ext cx="3191250" cy="2660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16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2 is out on Blackboard now</a:t>
            </a:r>
          </a:p>
          <a:p>
            <a:pPr lvl="1"/>
            <a:r>
              <a:rPr lang="en-US" dirty="0" smtClean="0"/>
              <a:t>Project </a:t>
            </a:r>
            <a:r>
              <a:rPr lang="en-US" dirty="0" smtClean="0"/>
              <a:t>is </a:t>
            </a:r>
            <a:r>
              <a:rPr lang="en-US" dirty="0"/>
              <a:t>due by Friday </a:t>
            </a:r>
            <a:r>
              <a:rPr lang="en-US" dirty="0" smtClean="0"/>
              <a:t>(Apr 20th) </a:t>
            </a:r>
            <a:r>
              <a:rPr lang="en-US" dirty="0"/>
              <a:t>at 8:59:59 </a:t>
            </a:r>
            <a:r>
              <a:rPr lang="en-US" dirty="0" smtClean="0"/>
              <a:t>PM</a:t>
            </a:r>
          </a:p>
          <a:p>
            <a:endParaRPr lang="en-US" dirty="0"/>
          </a:p>
          <a:p>
            <a:r>
              <a:rPr lang="en-US" dirty="0" smtClean="0"/>
              <a:t>Final exam is when?</a:t>
            </a:r>
          </a:p>
          <a:p>
            <a:pPr lvl="1"/>
            <a:r>
              <a:rPr lang="en-US" sz="3200" dirty="0" smtClean="0"/>
              <a:t>Friday, May 18th from 6 to 8 PM</a:t>
            </a:r>
          </a:p>
          <a:p>
            <a:pPr lvl="1"/>
            <a:r>
              <a:rPr lang="en-US" dirty="0" smtClean="0"/>
              <a:t>If you can’t take the exam at that time, you need to let Dr. Gibson know via email NOW, not later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759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Sophie Wilson (adapted from)</a:t>
            </a:r>
            <a:endParaRPr lang="en-US" sz="2000" dirty="0"/>
          </a:p>
          <a:p>
            <a:pPr lvl="1"/>
            <a:r>
              <a:rPr lang="en-US" sz="1600" dirty="0"/>
              <a:t>https://www.flickr.com/photos/101251639@N02/9669448671</a:t>
            </a: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To understand the purpose of string formatting</a:t>
            </a:r>
          </a:p>
          <a:p>
            <a:r>
              <a:rPr lang="en-US" dirty="0" smtClean="0"/>
              <a:t>To examine examples of string formatting</a:t>
            </a:r>
          </a:p>
          <a:p>
            <a:pPr lvl="1"/>
            <a:r>
              <a:rPr lang="en-US" dirty="0" smtClean="0"/>
              <a:t>To learn the different type specifiers</a:t>
            </a:r>
          </a:p>
          <a:p>
            <a:r>
              <a:rPr lang="en-US" dirty="0" smtClean="0"/>
              <a:t>To briefly discuss tuples</a:t>
            </a:r>
          </a:p>
          <a:p>
            <a:r>
              <a:rPr lang="en-US" dirty="0" smtClean="0"/>
              <a:t>To learn the details of string formatting</a:t>
            </a:r>
          </a:p>
          <a:p>
            <a:pPr lvl="1"/>
            <a:r>
              <a:rPr lang="en-US" dirty="0" smtClean="0"/>
              <a:t>Alignment</a:t>
            </a:r>
          </a:p>
          <a:p>
            <a:pPr lvl="1"/>
            <a:r>
              <a:rPr lang="en-US" dirty="0" smtClean="0"/>
              <a:t>Fill characters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288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 String Formatting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64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we…</a:t>
            </a:r>
          </a:p>
          <a:p>
            <a:pPr lvl="1"/>
            <a:r>
              <a:rPr lang="en-US" dirty="0" smtClean="0"/>
              <a:t>Print a float without the decimals?</a:t>
            </a:r>
          </a:p>
          <a:p>
            <a:pPr marL="914400" lvl="2" indent="0"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myFloat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)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 smtClean="0">
                <a:solidFill>
                  <a:srgbClr val="0000CC"/>
                </a:solidFill>
              </a:rPr>
              <a:t>But what if we wanted it rounded up?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Line information up into columns?</a:t>
            </a:r>
          </a:p>
          <a:p>
            <a:pPr marL="914400" lvl="2" indent="0"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(column1, </a:t>
            </a:r>
            <a:r>
              <a:rPr lang="en-US" sz="28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"\t"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column2)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 smtClean="0">
                <a:solidFill>
                  <a:srgbClr val="0000CC"/>
                </a:solidFill>
              </a:rPr>
              <a:t>But what about when one thing is very long/short?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507494" y="2842868"/>
            <a:ext cx="2390973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Accomplishing either of these would require a lot of extra work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828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Formatting Possibilities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Align text left, right, or center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Create “padding” around information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Choose the padding character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Control precision of floats</a:t>
            </a:r>
          </a:p>
          <a:p>
            <a:pPr lvl="1"/>
            <a:r>
              <a:rPr lang="en-US" dirty="0" smtClean="0"/>
              <a:t>Including automatically rounding 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078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String Formatting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800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{:*^9}"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.format(</a:t>
            </a:r>
            <a:r>
              <a:rPr lang="en-US" sz="28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"world"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This would output: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hello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**world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**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079221" y="3725850"/>
            <a:ext cx="372269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details of how the formatting will be applied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970350" y="2980267"/>
            <a:ext cx="0" cy="89404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04328" y="1746317"/>
            <a:ext cx="3443618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string that is being printed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2" name="Left Brace 11"/>
          <p:cNvSpPr/>
          <p:nvPr/>
        </p:nvSpPr>
        <p:spPr>
          <a:xfrm rot="5400000">
            <a:off x="3105576" y="921797"/>
            <a:ext cx="422481" cy="2923279"/>
          </a:xfrm>
          <a:prstGeom prst="leftBrace">
            <a:avLst>
              <a:gd name="adj1" fmla="val 53898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878384" y="3475183"/>
            <a:ext cx="191452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name of the method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5835645" y="2980267"/>
            <a:ext cx="0" cy="589897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975356" y="4433516"/>
            <a:ext cx="271144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information that will be formatted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7331078" y="2912533"/>
            <a:ext cx="0" cy="161596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733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14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Specifiers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 formatting often needs to know the</a:t>
            </a:r>
            <a:br>
              <a:rPr lang="en-US" dirty="0" smtClean="0"/>
            </a:br>
            <a:r>
              <a:rPr lang="en-US" dirty="0" smtClean="0"/>
              <a:t>exact </a:t>
            </a:r>
            <a:r>
              <a:rPr lang="en-US" u="sng" dirty="0" smtClean="0"/>
              <a:t>type</a:t>
            </a:r>
            <a:r>
              <a:rPr lang="en-US" dirty="0" smtClean="0"/>
              <a:t> of the data it’s formatting</a:t>
            </a:r>
          </a:p>
          <a:p>
            <a:pPr lvl="1"/>
            <a:r>
              <a:rPr lang="en-US" dirty="0" smtClean="0"/>
              <a:t>Or at least how it should be handled</a:t>
            </a:r>
          </a:p>
          <a:p>
            <a:pPr lvl="3"/>
            <a:endParaRPr lang="en-US" dirty="0"/>
          </a:p>
          <a:p>
            <a:r>
              <a:rPr lang="en-US" dirty="0" smtClean="0"/>
              <a:t>The three specifiers are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dirty="0" smtClean="0"/>
              <a:t>		integer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 smtClean="0"/>
              <a:t>		float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		string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937098" y="4530387"/>
            <a:ext cx="3444901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These are common specifiers shared by many languages, including Python, C/C++, and Java.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15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29391</TotalTime>
  <Words>1517</Words>
  <Application>Microsoft Office PowerPoint</Application>
  <PresentationFormat>On-screen Show (4:3)</PresentationFormat>
  <Paragraphs>366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MS PGothic</vt:lpstr>
      <vt:lpstr>Arial</vt:lpstr>
      <vt:lpstr>Calibri</vt:lpstr>
      <vt:lpstr>Courier New</vt:lpstr>
      <vt:lpstr>Office Theme</vt:lpstr>
      <vt:lpstr>CMSC201  Computer Science I for Majors  Lecture 18 – String Formatting</vt:lpstr>
      <vt:lpstr>Last Class We Covered</vt:lpstr>
      <vt:lpstr>Any Questions from Last Time?</vt:lpstr>
      <vt:lpstr>Today’s Objectives</vt:lpstr>
      <vt:lpstr>Basic String Formatting</vt:lpstr>
      <vt:lpstr>Common Use Cases</vt:lpstr>
      <vt:lpstr>String Formatting Possibilities</vt:lpstr>
      <vt:lpstr>Anatomy of String Formatting</vt:lpstr>
      <vt:lpstr>Type Specifiers</vt:lpstr>
      <vt:lpstr>Integer Formatting Examples</vt:lpstr>
      <vt:lpstr>Integer Formatting “Rules”</vt:lpstr>
      <vt:lpstr>Float Formatting Examples</vt:lpstr>
      <vt:lpstr>Float Formatting Examples</vt:lpstr>
      <vt:lpstr>Float Formatting “Rules”</vt:lpstr>
      <vt:lpstr>String Formatting Examples</vt:lpstr>
      <vt:lpstr>String Formatting “Rules”</vt:lpstr>
      <vt:lpstr>String Formatting on  Multiple Items</vt:lpstr>
      <vt:lpstr>Applying to Multiple Items</vt:lpstr>
      <vt:lpstr>Possible Multiple Item Errors</vt:lpstr>
      <vt:lpstr>Quick Side Note: Tuples</vt:lpstr>
      <vt:lpstr>Getting Fancy</vt:lpstr>
      <vt:lpstr>Alignment Options</vt:lpstr>
      <vt:lpstr>Padding Characters</vt:lpstr>
      <vt:lpstr>Using Variables</vt:lpstr>
      <vt:lpstr>“Rules” for Fancy Stuff</vt:lpstr>
      <vt:lpstr>Example Usage of Formatting</vt:lpstr>
      <vt:lpstr>String Formatting Exercises</vt:lpstr>
      <vt:lpstr>Formatting Exercises</vt:lpstr>
      <vt:lpstr>Formatting Exercises</vt:lpstr>
      <vt:lpstr>More Formatting Exercises</vt:lpstr>
      <vt:lpstr>More Formatting Exercises</vt:lpstr>
      <vt:lpstr>Even More Formatting Exercises</vt:lpstr>
      <vt:lpstr>Even More Formatting Exercises</vt:lpstr>
      <vt:lpstr>PowerPoint Presentation</vt:lpstr>
      <vt:lpstr>Announcements</vt:lpstr>
      <vt:lpstr>Image Sources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441</cp:revision>
  <dcterms:created xsi:type="dcterms:W3CDTF">2014-05-05T14:25:42Z</dcterms:created>
  <dcterms:modified xsi:type="dcterms:W3CDTF">2018-04-16T22:31:20Z</dcterms:modified>
</cp:coreProperties>
</file>